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8"/>
  </p:notesMasterIdLst>
  <p:sldIdLst>
    <p:sldId id="2417" r:id="rId3"/>
    <p:sldId id="2288" r:id="rId4"/>
    <p:sldId id="2508" r:id="rId5"/>
    <p:sldId id="2509" r:id="rId6"/>
    <p:sldId id="2355" r:id="rId7"/>
    <p:sldId id="1961" r:id="rId8"/>
    <p:sldId id="2425" r:id="rId9"/>
    <p:sldId id="2536" r:id="rId10"/>
    <p:sldId id="2537" r:id="rId11"/>
    <p:sldId id="2538" r:id="rId12"/>
    <p:sldId id="2539" r:id="rId13"/>
    <p:sldId id="2262" r:id="rId14"/>
    <p:sldId id="2493" r:id="rId15"/>
    <p:sldId id="2540" r:id="rId16"/>
    <p:sldId id="2541" r:id="rId17"/>
    <p:sldId id="2542" r:id="rId18"/>
    <p:sldId id="2543" r:id="rId19"/>
    <p:sldId id="2528" r:id="rId20"/>
    <p:sldId id="2515" r:id="rId21"/>
    <p:sldId id="2513" r:id="rId22"/>
    <p:sldId id="2529" r:id="rId23"/>
    <p:sldId id="2544" r:id="rId24"/>
    <p:sldId id="2550" r:id="rId25"/>
    <p:sldId id="2545" r:id="rId26"/>
    <p:sldId id="2546" r:id="rId27"/>
    <p:sldId id="2547" r:id="rId28"/>
    <p:sldId id="2548" r:id="rId29"/>
    <p:sldId id="2534" r:id="rId30"/>
    <p:sldId id="2549" r:id="rId31"/>
    <p:sldId id="2535" r:id="rId32"/>
    <p:sldId id="2551" r:id="rId33"/>
    <p:sldId id="2552" r:id="rId34"/>
    <p:sldId id="2553" r:id="rId35"/>
    <p:sldId id="1948" r:id="rId36"/>
    <p:sldId id="23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59A78D"/>
    <a:srgbClr val="3C6861"/>
    <a:srgbClr val="D5F4FF"/>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74"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11/8/2022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6</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35</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11/8/2022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11/8/2022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11/8/2022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11/8/2022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11/8/2022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11/8/2022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11/8/2022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11/8/2022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11/8/2022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hilippians Title1.jpe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11" name="Rectangle 10"/>
          <p:cNvSpPr/>
          <p:nvPr/>
        </p:nvSpPr>
        <p:spPr>
          <a:xfrm>
            <a:off x="0" y="152400"/>
            <a:ext cx="9144000" cy="1600438"/>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Working Out God’s Inner Work</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2:12 – 18</a:t>
            </a:r>
          </a:p>
        </p:txBody>
      </p:sp>
      <p:sp>
        <p:nvSpPr>
          <p:cNvPr id="10" name="Rectangle 9"/>
          <p:cNvSpPr/>
          <p:nvPr/>
        </p:nvSpPr>
        <p:spPr>
          <a:xfrm>
            <a:off x="0" y="4724400"/>
            <a:ext cx="9144000" cy="1323439"/>
          </a:xfrm>
          <a:prstGeom prst="rect">
            <a:avLst/>
          </a:prstGeom>
          <a:effectLst>
            <a:innerShdw blurRad="63500" dist="63500" dir="13500000">
              <a:schemeClr val="bg1">
                <a:alpha val="50000"/>
              </a:schemeClr>
            </a:innerShdw>
          </a:effectLst>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36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9 November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1000"/>
                                        <p:tgtEl>
                                          <p:spTgt spid="10">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usually material riches, physical healing, power, or fame.  They want the ecstasy without the agony.  They want the glory without the suffering.  Perhaps they even want mature obedience, but without the long, buffeting work of patient endurance. </a:t>
            </a:r>
            <a:r>
              <a:rPr lang="en-US" sz="2400" b="1" i="1" dirty="0" smtClean="0">
                <a:latin typeface="Cambria" pitchFamily="18" charset="0"/>
              </a:rPr>
              <a:t> </a:t>
            </a:r>
          </a:p>
          <a:p>
            <a:pPr indent="457200">
              <a:spcAft>
                <a:spcPts val="1200"/>
              </a:spcAft>
            </a:pPr>
            <a:r>
              <a:rPr lang="en-US" sz="2400" b="1" dirty="0" smtClean="0">
                <a:latin typeface="Cambria" pitchFamily="18" charset="0"/>
              </a:rPr>
              <a:t>Neither of these attempts at following Christ’s example in </a:t>
            </a:r>
            <a:r>
              <a:rPr lang="en-US" sz="2400" b="1" dirty="0" smtClean="0">
                <a:effectLst>
                  <a:outerShdw blurRad="38100" dist="38100" dir="2700000" algn="tl">
                    <a:srgbClr val="000000">
                      <a:alpha val="43137"/>
                    </a:srgbClr>
                  </a:outerShdw>
                </a:effectLst>
                <a:latin typeface="Cambria" pitchFamily="18" charset="0"/>
              </a:rPr>
              <a:t>Philippians 2:6-11</a:t>
            </a:r>
            <a:r>
              <a:rPr lang="en-US" sz="2400" b="1" dirty="0" smtClean="0">
                <a:latin typeface="Cambria" pitchFamily="18" charset="0"/>
              </a:rPr>
              <a:t> were what Paul had in mind when he exhorted his audience to conform to the perfect example of Christ.  Rather, he wanted them to have a radical new attitude and trajectory.  This new trajectory would not lead to earthly perfection, but toward eternal perfection, in a long process of sanctification.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2:12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It’s a life headed in the direction of the perfect obedience of Christ but fully dependent on the inner work of the Holy Spirit to progressively lead in that journey. </a:t>
            </a:r>
            <a:r>
              <a:rPr lang="en-US" sz="2400" b="1" i="1" dirty="0" smtClean="0">
                <a:latin typeface="Cambria" pitchFamily="18" charset="0"/>
              </a:rPr>
              <a:t>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Philippians 2:12-18,</a:t>
            </a:r>
            <a:r>
              <a:rPr lang="en-US" sz="2400" b="1" dirty="0" smtClean="0">
                <a:latin typeface="Cambria" pitchFamily="18" charset="0"/>
              </a:rPr>
              <a:t> this passage shows us what it looks like to work out that inner working of the Spirit.  This passage strikes a perfect balance between our natural condition in which Christlike obedience is impossible and the supernatural inner work of God, which enables us to strive for Christlikeness.</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2:12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431435"/>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12</a:t>
            </a:r>
            <a:r>
              <a:rPr lang="en-US" sz="2800" i="1" dirty="0" smtClean="0">
                <a:latin typeface="Georgia" pitchFamily="18" charset="0"/>
              </a:rPr>
              <a:t>Therefore my beloved, as you have always obeyed, not as in my presence only, but now much more in my absence, work out your own salvation with fear and trembling; </a:t>
            </a:r>
            <a:r>
              <a:rPr lang="en-US" sz="2800" b="1" baseline="30000" dirty="0" smtClean="0">
                <a:effectLst>
                  <a:outerShdw blurRad="38100" dist="38100" dir="2700000" algn="tl">
                    <a:srgbClr val="000000">
                      <a:alpha val="43137"/>
                    </a:srgbClr>
                  </a:outerShdw>
                </a:effectLst>
                <a:latin typeface="Georgia" pitchFamily="18" charset="0"/>
              </a:rPr>
              <a:t>13</a:t>
            </a:r>
            <a:r>
              <a:rPr lang="en-US" sz="2800" i="1" dirty="0" smtClean="0">
                <a:latin typeface="Georgia" pitchFamily="18" charset="0"/>
              </a:rPr>
              <a:t>for it is God who works in you both to will and to do for His good pleasure.</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2:12 – 13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With a conjunction meaning “</a:t>
            </a:r>
            <a:r>
              <a:rPr lang="en-US" sz="2400" b="1" dirty="0" smtClean="0">
                <a:effectLst>
                  <a:outerShdw blurRad="38100" dist="38100" dir="2700000" algn="tl">
                    <a:srgbClr val="000000">
                      <a:alpha val="43137"/>
                    </a:srgbClr>
                  </a:outerShdw>
                </a:effectLst>
                <a:latin typeface="Cambria" pitchFamily="18" charset="0"/>
              </a:rPr>
              <a:t>therefore</a:t>
            </a:r>
            <a:r>
              <a:rPr lang="en-US" sz="2400" b="1" dirty="0" smtClean="0">
                <a:latin typeface="Cambria" pitchFamily="18" charset="0"/>
              </a:rPr>
              <a:t>” or “</a:t>
            </a:r>
            <a:r>
              <a:rPr lang="en-US" sz="2400" b="1" dirty="0" smtClean="0">
                <a:effectLst>
                  <a:outerShdw blurRad="38100" dist="38100" dir="2700000" algn="tl">
                    <a:srgbClr val="000000">
                      <a:alpha val="43137"/>
                    </a:srgbClr>
                  </a:outerShdw>
                </a:effectLst>
                <a:latin typeface="Cambria" pitchFamily="18" charset="0"/>
              </a:rPr>
              <a:t>for this reason</a:t>
            </a:r>
            <a:r>
              <a:rPr lang="en-US" sz="2400" b="1" dirty="0" smtClean="0">
                <a:latin typeface="Cambria" pitchFamily="18" charset="0"/>
              </a:rPr>
              <a:t>,” Paul links </a:t>
            </a:r>
            <a:r>
              <a:rPr lang="en-US" sz="2400" b="1" dirty="0" smtClean="0">
                <a:effectLst>
                  <a:outerShdw blurRad="38100" dist="38100" dir="2700000" algn="tl">
                    <a:srgbClr val="000000">
                      <a:alpha val="43137"/>
                    </a:srgbClr>
                  </a:outerShdw>
                </a:effectLst>
                <a:latin typeface="Cambria" pitchFamily="18" charset="0"/>
              </a:rPr>
              <a:t>2:12</a:t>
            </a:r>
            <a:r>
              <a:rPr lang="en-US" sz="2400" b="1" dirty="0" smtClean="0">
                <a:latin typeface="Cambria" pitchFamily="18" charset="0"/>
              </a:rPr>
              <a:t> logically with his previous description of Christ’s preeminent example of selfless humility.  In light of Christ’s example of profound obedience, the Philippians are to build on their own non-hypocritical obedience.  At this point, Paul gives them a strange command: </a:t>
            </a:r>
            <a:r>
              <a:rPr lang="en-US" sz="2400" b="1" i="1" dirty="0" smtClean="0">
                <a:latin typeface="Cambria" pitchFamily="18" charset="0"/>
              </a:rPr>
              <a:t>“Work out your salvation with fear and trembling”</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2:12</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With just a cursory reading of </a:t>
            </a:r>
            <a:r>
              <a:rPr lang="en-US" sz="2400" b="1" dirty="0" smtClean="0">
                <a:effectLst>
                  <a:outerShdw blurRad="38100" dist="38100" dir="2700000" algn="tl">
                    <a:srgbClr val="000000">
                      <a:alpha val="43137"/>
                    </a:srgbClr>
                  </a:outerShdw>
                </a:effectLst>
                <a:latin typeface="Cambria" pitchFamily="18" charset="0"/>
              </a:rPr>
              <a:t>2:12</a:t>
            </a:r>
            <a:r>
              <a:rPr lang="en-US" sz="2400" b="1" dirty="0" smtClean="0">
                <a:latin typeface="Cambria" pitchFamily="18" charset="0"/>
              </a:rPr>
              <a:t>, we might conclude that Paul is suggesting we need to work hard to earn our salvation!  And to make matters worse, we should be shaking in our boots for fear that we might not do enough!  If Paul had skipped straight to </a:t>
            </a:r>
            <a:r>
              <a:rPr lang="en-US" sz="2400" b="1" dirty="0" smtClean="0">
                <a:effectLst>
                  <a:outerShdw blurRad="38100" dist="38100" dir="2700000" algn="tl">
                    <a:srgbClr val="000000">
                      <a:alpha val="43137"/>
                    </a:srgbClr>
                  </a:outerShdw>
                </a:effectLst>
                <a:latin typeface="Cambria" pitchFamily="18" charset="0"/>
              </a:rPr>
              <a:t>2:14</a:t>
            </a:r>
            <a:r>
              <a:rPr lang="en-US" sz="2400" b="1" dirty="0" smtClean="0">
                <a:latin typeface="Cambria" pitchFamily="18" charset="0"/>
              </a:rPr>
              <a:t>, we might be under the impression that Christlikeness is entirely up to us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2:12 – 13</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that God did His part by giving us the example of Christ, and now we’re to do the hard work of imitation.  But this would be a hasty and false conclusion.  Remember that Paul’s readers are authentic, born-again believers in Christ.  God had already begun a good work in them and would complete it (</a:t>
            </a:r>
            <a:r>
              <a:rPr lang="en-US" sz="2400" b="1" dirty="0" smtClean="0">
                <a:effectLst>
                  <a:outerShdw blurRad="38100" dist="38100" dir="2700000" algn="tl">
                    <a:srgbClr val="000000">
                      <a:alpha val="43137"/>
                    </a:srgbClr>
                  </a:outerShdw>
                </a:effectLst>
                <a:latin typeface="Cambria" pitchFamily="18" charset="0"/>
              </a:rPr>
              <a:t>1:6</a:t>
            </a:r>
            <a:r>
              <a:rPr lang="en-US" sz="2400" b="1" dirty="0" smtClean="0">
                <a:latin typeface="Cambria" pitchFamily="18" charset="0"/>
              </a:rPr>
              <a:t>).  So this notion of working out their salvation is not meant to suggest that they are to work </a:t>
            </a:r>
            <a:r>
              <a:rPr lang="en-US" sz="2400" b="1" i="1" u="sng" dirty="0" smtClean="0">
                <a:effectLst>
                  <a:outerShdw blurRad="38100" dist="38100" dir="2700000" algn="tl">
                    <a:srgbClr val="000000">
                      <a:alpha val="43137"/>
                    </a:srgbClr>
                  </a:outerShdw>
                </a:effectLst>
                <a:latin typeface="Cambria" pitchFamily="18" charset="0"/>
              </a:rPr>
              <a:t>for</a:t>
            </a:r>
            <a:r>
              <a:rPr lang="en-US" sz="2400" b="1" dirty="0" smtClean="0">
                <a:latin typeface="Cambria" pitchFamily="18" charset="0"/>
              </a:rPr>
              <a:t> their salvation. </a:t>
            </a:r>
            <a:endParaRPr lang="en-US" sz="2400" b="1" i="1" dirty="0" smtClean="0">
              <a:latin typeface="Cambria" pitchFamily="18" charset="0"/>
            </a:endParaRPr>
          </a:p>
          <a:p>
            <a:pPr indent="457200">
              <a:spcAft>
                <a:spcPts val="1200"/>
              </a:spcAft>
            </a:pPr>
            <a:r>
              <a:rPr lang="en-US" sz="2400" b="1" dirty="0" smtClean="0">
                <a:latin typeface="Cambria" pitchFamily="18" charset="0"/>
              </a:rPr>
              <a:t>We can better understand what Paul means by reminding ourselves of the broader context.  What is Paul urging in </a:t>
            </a:r>
            <a:r>
              <a:rPr lang="en-US" sz="2400" b="1" dirty="0" smtClean="0">
                <a:effectLst>
                  <a:outerShdw blurRad="38100" dist="38100" dir="2700000" algn="tl">
                    <a:srgbClr val="000000">
                      <a:alpha val="43137"/>
                    </a:srgbClr>
                  </a:outerShdw>
                </a:effectLst>
                <a:latin typeface="Cambria" pitchFamily="18" charset="0"/>
              </a:rPr>
              <a:t>Philippians 2</a:t>
            </a:r>
            <a:r>
              <a:rPr lang="en-US" sz="2400" b="1" dirty="0" smtClean="0">
                <a:latin typeface="Cambria" pitchFamily="18" charset="0"/>
              </a:rPr>
              <a:t>?  He begins by exhorting his readers to like-minded unity, love, and purposefulness, along with the avoidance of selfishness and conceit (</a:t>
            </a:r>
            <a:r>
              <a:rPr lang="en-US" sz="2400" b="1" dirty="0" smtClean="0">
                <a:effectLst>
                  <a:outerShdw blurRad="38100" dist="38100" dir="2700000" algn="tl">
                    <a:srgbClr val="000000">
                      <a:alpha val="43137"/>
                    </a:srgbClr>
                  </a:outerShdw>
                </a:effectLst>
                <a:latin typeface="Cambria" pitchFamily="18" charset="0"/>
              </a:rPr>
              <a:t>2:2-4</a:t>
            </a:r>
            <a:r>
              <a:rPr lang="en-US" sz="2400" b="1" dirty="0" smtClean="0">
                <a:latin typeface="Cambria" pitchFamily="18" charset="0"/>
              </a:rPr>
              <a:t>) as Christ demonstrated (</a:t>
            </a:r>
            <a:r>
              <a:rPr lang="en-US" sz="2400" b="1" dirty="0" smtClean="0">
                <a:effectLst>
                  <a:outerShdw blurRad="38100" dist="38100" dir="2700000" algn="tl">
                    <a:srgbClr val="000000">
                      <a:alpha val="43137"/>
                    </a:srgbClr>
                  </a:outerShdw>
                </a:effectLst>
                <a:latin typeface="Cambria" pitchFamily="18" charset="0"/>
              </a:rPr>
              <a:t>2:5-11</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2:12 – 13</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2:14-15</a:t>
            </a:r>
            <a:r>
              <a:rPr lang="en-US" sz="2400" b="1" dirty="0" smtClean="0">
                <a:latin typeface="Cambria" pitchFamily="18" charset="0"/>
              </a:rPr>
              <a:t> he again emphasizes how they are to treat each other in the fellowship of the saints.  He urges them to avoid grumbling and disputing, encouraging them to be “blameless and innocent” in the midst of a dark and twisted world. </a:t>
            </a:r>
            <a:endParaRPr lang="en-US" sz="2400" b="1" i="1" dirty="0" smtClean="0">
              <a:latin typeface="Cambria" pitchFamily="18" charset="0"/>
            </a:endParaRPr>
          </a:p>
          <a:p>
            <a:pPr indent="457200">
              <a:spcAft>
                <a:spcPts val="1200"/>
              </a:spcAft>
            </a:pPr>
            <a:r>
              <a:rPr lang="en-US" sz="2400" b="1" dirty="0" smtClean="0">
                <a:latin typeface="Cambria" pitchFamily="18" charset="0"/>
              </a:rPr>
              <a:t>So, we can understand the imperative of </a:t>
            </a:r>
            <a:r>
              <a:rPr lang="en-US" sz="2400" b="1" dirty="0" smtClean="0">
                <a:effectLst>
                  <a:outerShdw blurRad="38100" dist="38100" dir="2700000" algn="tl">
                    <a:srgbClr val="000000">
                      <a:alpha val="43137"/>
                    </a:srgbClr>
                  </a:outerShdw>
                </a:effectLst>
                <a:latin typeface="Cambria" pitchFamily="18" charset="0"/>
              </a:rPr>
              <a:t>2:12</a:t>
            </a:r>
            <a:r>
              <a:rPr lang="en-US" sz="2400" b="1" dirty="0" smtClean="0">
                <a:latin typeface="Cambria" pitchFamily="18" charset="0"/>
              </a:rPr>
              <a:t> in this context.  The Philippians are to work out their salvation not in the sense of earning it, but expressing the reality of their salvation through their practical obedience and selfless humility.  </a:t>
            </a:r>
          </a:p>
          <a:p>
            <a:pPr indent="457200">
              <a:spcAft>
                <a:spcPts val="1200"/>
              </a:spcAft>
            </a:pPr>
            <a:r>
              <a:rPr lang="en-US" sz="2400" b="1" dirty="0" smtClean="0">
                <a:latin typeface="Cambria" pitchFamily="18" charset="0"/>
              </a:rPr>
              <a:t>The emphasis is on </a:t>
            </a:r>
            <a:r>
              <a:rPr lang="en-US" sz="2400" b="1" i="1" dirty="0" smtClean="0">
                <a:effectLst>
                  <a:outerShdw blurRad="38100" dist="38100" dir="2700000" algn="tl">
                    <a:srgbClr val="000000">
                      <a:alpha val="43137"/>
                    </a:srgbClr>
                  </a:outerShdw>
                </a:effectLst>
                <a:latin typeface="Cambria" pitchFamily="18" charset="0"/>
              </a:rPr>
              <a:t>sanctification</a:t>
            </a:r>
            <a:r>
              <a:rPr lang="en-US" sz="2400" b="1" dirty="0" smtClean="0">
                <a:latin typeface="Cambria" pitchFamily="18" charset="0"/>
              </a:rPr>
              <a:t> (learning to live more righteously), not on </a:t>
            </a:r>
            <a:r>
              <a:rPr lang="en-US" sz="2400" b="1" i="1" dirty="0" smtClean="0">
                <a:effectLst>
                  <a:outerShdw blurRad="38100" dist="38100" dir="2700000" algn="tl">
                    <a:srgbClr val="000000">
                      <a:alpha val="43137"/>
                    </a:srgbClr>
                  </a:outerShdw>
                </a:effectLst>
                <a:latin typeface="Cambria" pitchFamily="18" charset="0"/>
              </a:rPr>
              <a:t>justification</a:t>
            </a:r>
            <a:r>
              <a:rPr lang="en-US" sz="2400" b="1" dirty="0" smtClean="0">
                <a:latin typeface="Cambria" pitchFamily="18" charset="0"/>
              </a:rPr>
              <a:t> (being declared righteous).</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2:12 – 13</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But recognizing our inability to practice this kind of Christlike obedience on our own, Paul explains how Christian obedience actually works.  It’s like Paul removes the access panel from the Christian life and we catch a brief glimpse of the inner working that would otherwise remain unseen. </a:t>
            </a:r>
            <a:endParaRPr lang="en-US" sz="2400" b="1" i="1" dirty="0" smtClean="0">
              <a:latin typeface="Cambria" pitchFamily="18" charset="0"/>
            </a:endParaRPr>
          </a:p>
          <a:p>
            <a:pPr indent="457200">
              <a:spcAft>
                <a:spcPts val="1200"/>
              </a:spcAft>
            </a:pPr>
            <a:r>
              <a:rPr lang="en-US" sz="2400" b="1" dirty="0" smtClean="0">
                <a:latin typeface="Cambria" pitchFamily="18" charset="0"/>
              </a:rPr>
              <a:t>We’re able to work out this salvation in real obedience because God Himself—through His indwelling Spirit—is at work in us “both to will and to work for His good pleasure” (</a:t>
            </a:r>
            <a:r>
              <a:rPr lang="en-US" sz="2400" b="1" dirty="0" smtClean="0">
                <a:effectLst>
                  <a:outerShdw blurRad="38100" dist="38100" dir="2700000" algn="tl">
                    <a:srgbClr val="000000">
                      <a:alpha val="43137"/>
                    </a:srgbClr>
                  </a:outerShdw>
                </a:effectLst>
                <a:latin typeface="Cambria" pitchFamily="18" charset="0"/>
              </a:rPr>
              <a:t>2:13</a:t>
            </a:r>
            <a:r>
              <a:rPr lang="en-US" sz="2400" b="1" dirty="0" smtClean="0">
                <a:latin typeface="Cambria" pitchFamily="18" charset="0"/>
              </a:rPr>
              <a:t>).  As we submit ourselves to the working of His Spirit, He gives us both the desire and the power to accomplish His will.  He does His invisible work in us by grace; we simply do what He has commanded.</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2:12 – 13</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8315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If we could see the invisible inner working of God with our eyes, it would take our breath away.  He’s the One who is striving!  He’s the One at work!  He’s the One empowering us to do the impossible.  </a:t>
            </a:r>
          </a:p>
          <a:p>
            <a:pPr indent="457200">
              <a:spcAft>
                <a:spcPts val="1200"/>
              </a:spcAft>
            </a:pPr>
            <a:r>
              <a:rPr lang="en-US" sz="2400" b="1" dirty="0" smtClean="0">
                <a:latin typeface="Cambria" pitchFamily="18" charset="0"/>
              </a:rPr>
              <a:t>It’s not our spirit that somehow self-motivates us and perpetuates obedience.  The Spirit of Christ works within us to make us into the people he wants us to be. </a:t>
            </a:r>
            <a:endParaRPr lang="en-US" sz="2400" b="1" i="1" dirty="0" smtClean="0">
              <a:latin typeface="Cambria" pitchFamily="18" charset="0"/>
            </a:endParaRP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2:12 – 13</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4" name="Picture 3" descr="2 - 12-13 text.jpg"/>
          <p:cNvPicPr>
            <a:picLocks noChangeAspect="1"/>
          </p:cNvPicPr>
          <p:nvPr/>
        </p:nvPicPr>
        <p:blipFill>
          <a:blip r:embed="rId2" cstate="print"/>
          <a:stretch>
            <a:fillRect/>
          </a:stretch>
        </p:blipFill>
        <p:spPr>
          <a:xfrm>
            <a:off x="1219200" y="228600"/>
            <a:ext cx="6324600" cy="6324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862322"/>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14</a:t>
            </a:r>
            <a:r>
              <a:rPr lang="en-US" sz="2800" i="1" dirty="0" smtClean="0">
                <a:latin typeface="Georgia" pitchFamily="18" charset="0"/>
              </a:rPr>
              <a:t>Do all things without complaining and disputing, </a:t>
            </a:r>
            <a:r>
              <a:rPr lang="en-US" sz="2800" b="1" baseline="30000" dirty="0" smtClean="0">
                <a:effectLst>
                  <a:outerShdw blurRad="38100" dist="38100" dir="2700000" algn="tl">
                    <a:srgbClr val="000000">
                      <a:alpha val="43137"/>
                    </a:srgbClr>
                  </a:outerShdw>
                </a:effectLst>
                <a:latin typeface="Georgia" pitchFamily="18" charset="0"/>
              </a:rPr>
              <a:t>15</a:t>
            </a:r>
            <a:r>
              <a:rPr lang="en-US" sz="2800" i="1" dirty="0" smtClean="0">
                <a:latin typeface="Georgia" pitchFamily="18" charset="0"/>
              </a:rPr>
              <a:t>that you may become blameless and harmless, children of God without fault in the midst of a crooked and perverse generation, among whom you shine as lights in the world, </a:t>
            </a:r>
            <a:r>
              <a:rPr lang="en-US" sz="2800" b="1" baseline="30000" dirty="0" smtClean="0">
                <a:effectLst>
                  <a:outerShdw blurRad="38100" dist="38100" dir="2700000" algn="tl">
                    <a:srgbClr val="000000">
                      <a:alpha val="43137"/>
                    </a:srgbClr>
                  </a:outerShdw>
                </a:effectLst>
                <a:latin typeface="Georgia" pitchFamily="18" charset="0"/>
              </a:rPr>
              <a:t>16</a:t>
            </a:r>
            <a:r>
              <a:rPr lang="en-US" sz="2800" i="1" dirty="0" smtClean="0">
                <a:latin typeface="Georgia" pitchFamily="18" charset="0"/>
              </a:rPr>
              <a:t>holding fast the word of life </a:t>
            </a:r>
            <a:r>
              <a:rPr lang="en-US" sz="2800" i="1" dirty="0" smtClean="0">
                <a:effectLst>
                  <a:outerShdw blurRad="38100" dist="38100" dir="2700000" algn="tl">
                    <a:srgbClr val="000000">
                      <a:alpha val="43137"/>
                    </a:srgbClr>
                  </a:outerShdw>
                </a:effectLst>
                <a:latin typeface="Georgia" pitchFamily="18" charset="0"/>
              </a:rPr>
              <a:t>. . .</a:t>
            </a:r>
            <a:r>
              <a:rPr lang="en-US" sz="2800" i="1" dirty="0" smtClean="0">
                <a:latin typeface="Georgia" pitchFamily="18" charset="0"/>
              </a:rPr>
              <a:t>   </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2:14 – 16</a:t>
              </a:r>
              <a:r>
                <a:rPr kumimoji="0" lang="en-US" sz="3600" b="0" i="0" u="none" strike="noStrike" kern="1200"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the </a:t>
            </a:r>
            <a:r>
              <a:rPr lang="en-US" sz="2400" b="1" i="1" dirty="0" smtClean="0">
                <a:effectLst>
                  <a:outerShdw blurRad="38100" dist="38100" dir="2700000" algn="tl">
                    <a:srgbClr val="000000">
                      <a:alpha val="43137"/>
                    </a:srgbClr>
                  </a:outerShdw>
                </a:effectLst>
                <a:latin typeface="Cambria" pitchFamily="18" charset="0"/>
              </a:rPr>
              <a:t>second chapter</a:t>
            </a:r>
            <a:r>
              <a:rPr lang="en-US" sz="2400" b="1" dirty="0" smtClean="0">
                <a:latin typeface="Cambria" pitchFamily="18" charset="0"/>
              </a:rPr>
              <a:t>, Paul continues the call for unity, provides reasons why we should desire unity, talks about the nature of our unity, and the attitudes necessary to maintain unity.  Paul introduces the Philippians to a “Christlike descent into greatness” (</a:t>
            </a:r>
            <a:r>
              <a:rPr lang="en-US" sz="2400" b="1" dirty="0" smtClean="0">
                <a:effectLst>
                  <a:outerShdw blurRad="38100" dist="38100" dir="2700000" algn="tl">
                    <a:srgbClr val="000000">
                      <a:alpha val="43137"/>
                    </a:srgbClr>
                  </a:outerShdw>
                </a:effectLst>
                <a:latin typeface="Cambria" pitchFamily="18" charset="0"/>
              </a:rPr>
              <a:t>1-4</a:t>
            </a:r>
            <a:r>
              <a:rPr lang="en-US" sz="2400" b="1" dirty="0" smtClean="0">
                <a:latin typeface="Cambria" pitchFamily="18" charset="0"/>
              </a:rPr>
              <a:t>). </a:t>
            </a:r>
          </a:p>
          <a:p>
            <a:pPr indent="457200">
              <a:spcAft>
                <a:spcPts val="1200"/>
              </a:spcAft>
            </a:pPr>
            <a:r>
              <a:rPr lang="en-US" sz="2400" b="1" dirty="0" smtClean="0">
                <a:latin typeface="Cambria" pitchFamily="18" charset="0"/>
              </a:rPr>
              <a:t>Stressing the need for selfless humility and sacrificial service towards others, Paul appeals to the example of Christ and expounds upon how far Christ was willing to go to save us (</a:t>
            </a:r>
            <a:r>
              <a:rPr lang="en-US" sz="2400" b="1" dirty="0" smtClean="0">
                <a:effectLst>
                  <a:outerShdw blurRad="38100" dist="38100" dir="2700000" algn="tl">
                    <a:srgbClr val="000000">
                      <a:alpha val="43137"/>
                    </a:srgbClr>
                  </a:outerShdw>
                </a:effectLst>
                <a:latin typeface="Cambria" pitchFamily="18" charset="0"/>
              </a:rPr>
              <a:t>5-11</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400" cap="all"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overview c</a:t>
              </a:r>
              <a:r>
                <a:rPr kumimoji="0" lang="en-US" sz="24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hapter two</a:t>
              </a:r>
              <a:endParaRPr kumimoji="0" lang="en-US" sz="24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Next Paul provides a more detailed picture of what working out God’s inner work looks like.  It affects our attitude (</a:t>
            </a:r>
            <a:r>
              <a:rPr lang="en-US" sz="2400" b="1" dirty="0" smtClean="0">
                <a:effectLst>
                  <a:outerShdw blurRad="38100" dist="38100" dir="2700000" algn="tl">
                    <a:srgbClr val="000000">
                      <a:alpha val="43137"/>
                    </a:srgbClr>
                  </a:outerShdw>
                </a:effectLst>
                <a:latin typeface="Cambria" pitchFamily="18" charset="0"/>
              </a:rPr>
              <a:t>2:14</a:t>
            </a:r>
            <a:r>
              <a:rPr lang="en-US" sz="2400" b="1" dirty="0" smtClean="0">
                <a:latin typeface="Cambria" pitchFamily="18" charset="0"/>
              </a:rPr>
              <a:t>) and actions (</a:t>
            </a:r>
            <a:r>
              <a:rPr lang="en-US" sz="2400" b="1" dirty="0" smtClean="0">
                <a:effectLst>
                  <a:outerShdw blurRad="38100" dist="38100" dir="2700000" algn="tl">
                    <a:srgbClr val="000000">
                      <a:alpha val="43137"/>
                    </a:srgbClr>
                  </a:outerShdw>
                </a:effectLst>
                <a:latin typeface="Cambria" pitchFamily="18" charset="0"/>
              </a:rPr>
              <a:t>2:15</a:t>
            </a:r>
            <a:r>
              <a:rPr lang="en-US" sz="2400" b="1" dirty="0" smtClean="0">
                <a:latin typeface="Cambria" pitchFamily="18" charset="0"/>
              </a:rPr>
              <a:t>).  We’re to do everything “without grumbling or disputing” (</a:t>
            </a:r>
            <a:r>
              <a:rPr lang="en-US" sz="2400" b="1" dirty="0" smtClean="0">
                <a:effectLst>
                  <a:outerShdw blurRad="38100" dist="38100" dir="2700000" algn="tl">
                    <a:srgbClr val="000000">
                      <a:alpha val="43137"/>
                    </a:srgbClr>
                  </a:outerShdw>
                </a:effectLst>
                <a:latin typeface="Cambria" pitchFamily="18" charset="0"/>
              </a:rPr>
              <a:t>2:14</a:t>
            </a:r>
            <a:r>
              <a:rPr lang="en-US" sz="2400" b="1" dirty="0" smtClean="0">
                <a:latin typeface="Cambria" pitchFamily="18" charset="0"/>
              </a:rPr>
              <a:t>).  In Greek, the word for “grumbling” sounds like a person mumbling complaints under their breath.  </a:t>
            </a:r>
            <a:endParaRPr lang="en-US" sz="2400" b="1" i="1" dirty="0" smtClean="0">
              <a:latin typeface="Cambria" pitchFamily="18" charset="0"/>
            </a:endParaRPr>
          </a:p>
          <a:p>
            <a:pPr indent="457200">
              <a:spcAft>
                <a:spcPts val="1200"/>
              </a:spcAft>
            </a:pPr>
            <a:r>
              <a:rPr lang="en-US" sz="2400" b="1" dirty="0" smtClean="0">
                <a:latin typeface="Cambria" pitchFamily="18" charset="0"/>
              </a:rPr>
              <a:t>This is coupled with “disputing,” which refers to complaining and arguing with others, stirring up dissension and causing strife.  These reflect bad attitudes of discontent and discord—the antitheses of joy.</a:t>
            </a:r>
          </a:p>
          <a:p>
            <a:pPr indent="457200">
              <a:spcAft>
                <a:spcPts val="1200"/>
              </a:spcAft>
            </a:pPr>
            <a:r>
              <a:rPr lang="en-US" sz="2400" b="1" dirty="0" smtClean="0">
                <a:latin typeface="Cambria" pitchFamily="18" charset="0"/>
              </a:rPr>
              <a:t>By checking these joyless attitudes, we demonstrate ourselves to be “blameless and innocent” and “above reproach,” as Christ was (</a:t>
            </a:r>
            <a:r>
              <a:rPr lang="en-US" sz="2400" b="1" dirty="0" smtClean="0">
                <a:effectLst>
                  <a:outerShdw blurRad="38100" dist="38100" dir="2700000" algn="tl">
                    <a:srgbClr val="000000">
                      <a:alpha val="43137"/>
                    </a:srgbClr>
                  </a:outerShdw>
                </a:effectLst>
                <a:latin typeface="Cambria" pitchFamily="18" charset="0"/>
              </a:rPr>
              <a:t>2:15;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2:5</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2:14 – 16</a:t>
              </a:r>
              <a:r>
                <a:rPr kumimoji="0" lang="en-US" sz="3200" b="0" i="0" u="none" strike="noStrike" kern="1200"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descr="2 - 14.jpg"/>
          <p:cNvPicPr>
            <a:picLocks noChangeAspect="1"/>
          </p:cNvPicPr>
          <p:nvPr/>
        </p:nvPicPr>
        <p:blipFill>
          <a:blip r:embed="rId2" cstate="print"/>
          <a:srcRect b="12000"/>
          <a:stretch>
            <a:fillRect/>
          </a:stretch>
        </p:blipFill>
        <p:spPr>
          <a:xfrm>
            <a:off x="990600" y="381000"/>
            <a:ext cx="7010400" cy="6169151"/>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Our actions will cause us to shine like brilliant lights in a dark world, or like unending pillars in a crooked culture.  God’s goal for His children is not that we retreat from this world into secluded communities.  Nor is it His desire that we blend into the world so much that our witness wanes.  We are to “[hold] fast the word of life” (</a:t>
            </a:r>
            <a:r>
              <a:rPr lang="en-US" sz="2400" b="1" dirty="0" smtClean="0">
                <a:effectLst>
                  <a:outerShdw blurRad="38100" dist="38100" dir="2700000" algn="tl">
                    <a:srgbClr val="000000">
                      <a:alpha val="43137"/>
                    </a:srgbClr>
                  </a:outerShdw>
                </a:effectLst>
                <a:latin typeface="Cambria" pitchFamily="18" charset="0"/>
              </a:rPr>
              <a:t>2:16</a:t>
            </a:r>
            <a:r>
              <a:rPr lang="en-US" sz="2400" b="1" dirty="0" smtClean="0">
                <a:latin typeface="Cambria" pitchFamily="18" charset="0"/>
              </a:rPr>
              <a:t>), letting nothing slip our grasp as we seek to illumine Christ to all those we encounter.  </a:t>
            </a:r>
            <a:endParaRPr lang="en-US" sz="2400" b="1" i="1" dirty="0" smtClean="0">
              <a:latin typeface="Cambria" pitchFamily="18" charset="0"/>
            </a:endParaRPr>
          </a:p>
          <a:p>
            <a:pPr indent="457200">
              <a:spcAft>
                <a:spcPts val="1200"/>
              </a:spcAft>
            </a:pPr>
            <a:r>
              <a:rPr lang="en-US" sz="2400" b="1" dirty="0" smtClean="0">
                <a:latin typeface="Cambria" pitchFamily="18" charset="0"/>
              </a:rPr>
              <a:t>Jesus said, </a:t>
            </a:r>
            <a:r>
              <a:rPr lang="en-US" sz="2400" b="1" i="1" dirty="0" smtClean="0">
                <a:latin typeface="Cambria" pitchFamily="18" charset="0"/>
              </a:rPr>
              <a:t>“You are the light of the world.  A city set on a hill cannot be hidden; nor does anyone light a lamp and put it under a basket, but on the lampstand, and it gives light to all who are in the house.  Let your light shine before men in such a way that they may see your good works, and glorify your Father who is in heaven”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Matthew 4:14-16</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2:14 – 16</a:t>
              </a:r>
              <a:r>
                <a:rPr kumimoji="0" lang="en-US" sz="3200" b="0" i="0" u="none" strike="noStrike" kern="1200"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2 - 16.jpg"/>
          <p:cNvPicPr>
            <a:picLocks noChangeAspect="1"/>
          </p:cNvPicPr>
          <p:nvPr/>
        </p:nvPicPr>
        <p:blipFill>
          <a:blip r:embed="rId2" cstate="print"/>
          <a:stretch>
            <a:fillRect/>
          </a:stretch>
        </p:blipFill>
        <p:spPr>
          <a:xfrm>
            <a:off x="838200" y="457200"/>
            <a:ext cx="7391400" cy="591312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Not only did Jesus say it, but He lived it.  And He wants to continue to shine forth through us.  </a:t>
            </a:r>
            <a:endParaRPr lang="en-US" sz="2400" b="1" i="1" dirty="0" smtClean="0">
              <a:latin typeface="Cambria" pitchFamily="18" charset="0"/>
            </a:endParaRPr>
          </a:p>
          <a:p>
            <a:pPr indent="457200">
              <a:spcAft>
                <a:spcPts val="1200"/>
              </a:spcAft>
            </a:pPr>
            <a:r>
              <a:rPr lang="en-US" sz="2400" b="1" dirty="0" smtClean="0">
                <a:latin typeface="Cambria" pitchFamily="18" charset="0"/>
              </a:rPr>
              <a:t>Christians who live with an attitude of joy rather than grumbling and whose pure lives shine like lights in the world will be the talk of the town.  They will transform the morale at the office.  They will become agents of change at school.  And if the church as a whole is focused on fueling the lights of joyful Christlikeness rather than feeding the fires of mean-spirited conflict, imagine what that could do for our nation or even the world!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2:14 – 16</a:t>
              </a:r>
              <a:r>
                <a:rPr kumimoji="0" lang="en-US" sz="3200" b="0" i="0" u="none" strike="noStrike" kern="1200"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862322"/>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16</a:t>
            </a:r>
            <a:r>
              <a:rPr lang="en-US" sz="2800" i="1" dirty="0" smtClean="0">
                <a:latin typeface="Georgia" pitchFamily="18" charset="0"/>
              </a:rPr>
              <a:t> </a:t>
            </a:r>
            <a:r>
              <a:rPr lang="en-US" sz="2800" i="1" dirty="0" smtClean="0">
                <a:effectLst>
                  <a:outerShdw blurRad="38100" dist="38100" dir="2700000" algn="tl">
                    <a:srgbClr val="000000">
                      <a:alpha val="43137"/>
                    </a:srgbClr>
                  </a:outerShdw>
                </a:effectLst>
                <a:latin typeface="Georgia" pitchFamily="18" charset="0"/>
              </a:rPr>
              <a:t>. . .</a:t>
            </a:r>
            <a:r>
              <a:rPr lang="en-US" sz="2800" i="1" dirty="0" smtClean="0">
                <a:latin typeface="Georgia" pitchFamily="18" charset="0"/>
              </a:rPr>
              <a:t> so that I may rejoice in the day of Christ that I have not run in vain or labored in vain.  </a:t>
            </a:r>
            <a:r>
              <a:rPr lang="en-US" sz="2800" b="1" baseline="30000" dirty="0" smtClean="0">
                <a:effectLst>
                  <a:outerShdw blurRad="38100" dist="38100" dir="2700000" algn="tl">
                    <a:srgbClr val="000000">
                      <a:alpha val="43137"/>
                    </a:srgbClr>
                  </a:outerShdw>
                </a:effectLst>
                <a:latin typeface="Georgia" pitchFamily="18" charset="0"/>
              </a:rPr>
              <a:t>17</a:t>
            </a:r>
            <a:r>
              <a:rPr lang="en-US" sz="2800" i="1" dirty="0" smtClean="0">
                <a:latin typeface="Georgia" pitchFamily="18" charset="0"/>
              </a:rPr>
              <a:t>Yes, and if I am being poured out as a drink offering on the sacrifice and service of your faith, I am glad and rejoice with you all.  </a:t>
            </a:r>
            <a:r>
              <a:rPr lang="en-US" sz="2800" b="1" baseline="30000" dirty="0" smtClean="0">
                <a:effectLst>
                  <a:outerShdw blurRad="38100" dist="38100" dir="2700000" algn="tl">
                    <a:srgbClr val="000000">
                      <a:alpha val="43137"/>
                    </a:srgbClr>
                  </a:outerShdw>
                </a:effectLst>
                <a:latin typeface="Georgia" pitchFamily="18" charset="0"/>
              </a:rPr>
              <a:t>18</a:t>
            </a:r>
            <a:r>
              <a:rPr lang="en-US" sz="2800" i="1" dirty="0" smtClean="0">
                <a:latin typeface="Georgia" pitchFamily="18" charset="0"/>
              </a:rPr>
              <a:t>For the same reason you also be glad and rejoice with me.</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lvl="0">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lang="en-US" sz="36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2:16</a:t>
              </a:r>
              <a:r>
                <a:rPr lang="en-US" sz="36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b</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18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the Philippians truly lived out the reality of the inner work of the Spirit in both joyful attitudes and faithful action (</a:t>
            </a:r>
            <a:r>
              <a:rPr lang="en-US" sz="2400" b="1" dirty="0" smtClean="0">
                <a:effectLst>
                  <a:outerShdw blurRad="38100" dist="38100" dir="2700000" algn="tl">
                    <a:srgbClr val="000000">
                      <a:alpha val="43137"/>
                    </a:srgbClr>
                  </a:outerShdw>
                </a:effectLst>
                <a:latin typeface="Cambria" pitchFamily="18" charset="0"/>
              </a:rPr>
              <a:t>2:14-16b</a:t>
            </a:r>
            <a:r>
              <a:rPr lang="en-US" sz="2400" b="1" dirty="0" smtClean="0">
                <a:latin typeface="Cambria" pitchFamily="18" charset="0"/>
              </a:rPr>
              <a:t>), Paul would be able to see a positive return on his investment of blood, sweat, and tears on their behalf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1Cor. 9:24-27</a:t>
            </a:r>
            <a:r>
              <a:rPr lang="en-US" sz="2400" b="1" dirty="0" smtClean="0">
                <a:latin typeface="Cambria" pitchFamily="18" charset="0"/>
              </a:rPr>
              <a:t>).  Paul’s lingering concern for all the churches he had planted is that he not be like the runner whose endless hours of training achieved nothing, or like the laborer whose exhausting work produced no results (</a:t>
            </a:r>
            <a:r>
              <a:rPr lang="en-US" sz="2400" b="1" dirty="0" smtClean="0">
                <a:effectLst>
                  <a:outerShdw blurRad="38100" dist="38100" dir="2700000" algn="tl">
                    <a:srgbClr val="000000">
                      <a:alpha val="43137"/>
                    </a:srgbClr>
                  </a:outerShdw>
                </a:effectLst>
                <a:latin typeface="Cambria" pitchFamily="18" charset="0"/>
              </a:rPr>
              <a:t>2:16b</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Instead, Paul prays that his labor will positively impact the Philippians’ ongoing, Christlike, sacrificial service to God.  In </a:t>
            </a:r>
            <a:r>
              <a:rPr lang="en-US" sz="2400" b="1" dirty="0" smtClean="0">
                <a:effectLst>
                  <a:outerShdw blurRad="38100" dist="38100" dir="2700000" algn="tl">
                    <a:srgbClr val="000000">
                      <a:alpha val="43137"/>
                    </a:srgbClr>
                  </a:outerShdw>
                </a:effectLst>
                <a:latin typeface="Cambria" pitchFamily="18" charset="0"/>
              </a:rPr>
              <a:t>2:17</a:t>
            </a:r>
            <a:r>
              <a:rPr lang="en-US" sz="2400" b="1" dirty="0" smtClean="0">
                <a:latin typeface="Cambria" pitchFamily="18" charset="0"/>
              </a:rPr>
              <a:t>, Paul’s tone switches momentarily as he focuses on the grim reality that he could conceivably pour out his very life as a sacrifice for the faith of the Philippians.</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2:16</a:t>
              </a:r>
              <a:r>
                <a:rPr kumimoji="0" lang="en-US" sz="3200" b="0" i="0" u="none" strike="noStrike" kern="1200"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b</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to the sacrificial imagery Paul uses in this verse, one commentary notes, “In the ancient world, sacrifices, both pagan and Jewish, were usually accompanied and completed by a libation of wine poured out either on top of the sacrifice or at the foot of the altar to honor the deity.”   </a:t>
            </a:r>
            <a:endParaRPr lang="en-US" sz="2400" b="1" i="1" dirty="0" smtClean="0">
              <a:latin typeface="Cambria" pitchFamily="18" charset="0"/>
            </a:endParaRPr>
          </a:p>
          <a:p>
            <a:pPr indent="457200">
              <a:spcAft>
                <a:spcPts val="1200"/>
              </a:spcAft>
            </a:pPr>
            <a:r>
              <a:rPr lang="en-US" sz="2400" b="1" dirty="0" smtClean="0">
                <a:latin typeface="Cambria" pitchFamily="18" charset="0"/>
              </a:rPr>
              <a:t>This “being poured out,” indicates that Paul felt his life draining away during his long wait for trial, and his life being prepared as a “drink offering” for the Lord on behalf of the churches he served.</a:t>
            </a:r>
          </a:p>
          <a:p>
            <a:pPr indent="457200">
              <a:spcAft>
                <a:spcPts val="1200"/>
              </a:spcAft>
            </a:pPr>
            <a:r>
              <a:rPr lang="en-US" sz="2400" b="1" dirty="0" smtClean="0">
                <a:latin typeface="Cambria" pitchFamily="18" charset="0"/>
              </a:rPr>
              <a:t>Paul had come face-to-face with all sorts of mortal dangers throughout his apostolic ministry.  His imminent trial before Caesar’s court was just the latest looming threat that could result in execution.  But in classic Pauline style, he balance his somberness with joy.</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2:16</a:t>
              </a:r>
              <a:r>
                <a:rPr kumimoji="0" lang="en-US" sz="3200" b="0" i="0" u="none" strike="noStrike" kern="1200"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b</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3" name="Picture 2" descr="2 - 17.jpg"/>
          <p:cNvPicPr>
            <a:picLocks noChangeAspect="1"/>
          </p:cNvPicPr>
          <p:nvPr/>
        </p:nvPicPr>
        <p:blipFill>
          <a:blip r:embed="rId2" cstate="print"/>
          <a:srcRect l="4167"/>
          <a:stretch>
            <a:fillRect/>
          </a:stretch>
        </p:blipFill>
        <p:spPr>
          <a:xfrm>
            <a:off x="228600" y="914400"/>
            <a:ext cx="8763000" cy="4953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Even if his life were “poured out as a drink offering,” he would rejoice, viewing this as a “service” toward the Philippians (</a:t>
            </a:r>
            <a:r>
              <a:rPr lang="en-US" sz="2400" b="1" dirty="0" smtClean="0">
                <a:effectLst>
                  <a:outerShdw blurRad="38100" dist="38100" dir="2700000" algn="tl">
                    <a:srgbClr val="000000">
                      <a:alpha val="43137"/>
                    </a:srgbClr>
                  </a:outerShdw>
                </a:effectLst>
                <a:latin typeface="Cambria" pitchFamily="18" charset="0"/>
              </a:rPr>
              <a:t>2:17</a:t>
            </a:r>
            <a:r>
              <a:rPr lang="en-US" sz="2400" b="1" dirty="0" smtClean="0">
                <a:latin typeface="Cambria" pitchFamily="18" charset="0"/>
              </a:rPr>
              <a:t>).  Paul also invited the Philippians to “rejoice in the same way” and share their joy with him (</a:t>
            </a:r>
            <a:r>
              <a:rPr lang="en-US" sz="2400" b="1" dirty="0" smtClean="0">
                <a:effectLst>
                  <a:outerShdw blurRad="38100" dist="38100" dir="2700000" algn="tl">
                    <a:srgbClr val="000000">
                      <a:alpha val="43137"/>
                    </a:srgbClr>
                  </a:outerShdw>
                </a:effectLst>
                <a:latin typeface="Cambria" pitchFamily="18" charset="0"/>
              </a:rPr>
              <a:t>2:18</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Swindoll quoting </a:t>
            </a:r>
            <a:r>
              <a:rPr lang="en-US" sz="2400" b="1" dirty="0" smtClean="0">
                <a:effectLst>
                  <a:outerShdw blurRad="38100" dist="38100" dir="2700000" algn="tl">
                    <a:srgbClr val="000000">
                      <a:alpha val="43137"/>
                    </a:srgbClr>
                  </a:outerShdw>
                </a:effectLst>
                <a:latin typeface="Cambria" pitchFamily="18" charset="0"/>
              </a:rPr>
              <a:t>William</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Barclay</a:t>
            </a:r>
            <a:r>
              <a:rPr lang="en-US" sz="2400" b="1" dirty="0" smtClean="0">
                <a:latin typeface="Cambria" pitchFamily="18" charset="0"/>
              </a:rPr>
              <a:t>, adds some perspective to this mutual joy:  “Paul was perfectly willing to make his life a sacrifice to God; and, if that happened, to him it would be all joy, and he calls on the Philippians not to mourn at the prospect but rather to rejoice.  To him, every call to sacrifice and to toil was a call to his love for Christ, and therefore he met it not with regret and complaint but with joy.”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2:16</a:t>
              </a:r>
              <a:r>
                <a:rPr kumimoji="0" lang="en-US" sz="3200" b="0" i="0" u="none" strike="noStrike" kern="1200"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b</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continues his exhortation to the Philippians to “shine as lights in the world” as they work out their own salvation with fear and trembling.  Doing all things without complaining and arguing, while holding fast the word of life, they will prove themselves to be children of God in the midst of a crooked and perverse generation.  Paul shares how the believer should be “working out God’s inner work” (</a:t>
            </a:r>
            <a:r>
              <a:rPr lang="en-US" sz="2400" b="1" dirty="0" smtClean="0">
                <a:effectLst>
                  <a:outerShdw blurRad="38100" dist="38100" dir="2700000" algn="tl">
                    <a:srgbClr val="000000">
                      <a:alpha val="43137"/>
                    </a:srgbClr>
                  </a:outerShdw>
                </a:effectLst>
                <a:latin typeface="Cambria" pitchFamily="18" charset="0"/>
              </a:rPr>
              <a:t>12-16</a:t>
            </a:r>
            <a:r>
              <a:rPr lang="en-US" sz="2400" b="1" dirty="0" smtClean="0">
                <a:latin typeface="Cambria" pitchFamily="18" charset="0"/>
              </a:rPr>
              <a:t>).  </a:t>
            </a:r>
          </a:p>
          <a:p>
            <a:pPr indent="457200">
              <a:spcAft>
                <a:spcPts val="1200"/>
              </a:spcAft>
            </a:pPr>
            <a:r>
              <a:rPr lang="en-US" sz="2400" b="1" dirty="0" smtClean="0">
                <a:latin typeface="Cambria" pitchFamily="18" charset="0"/>
              </a:rPr>
              <a:t>Which will prove to Paul that his labors has not been in vain, and shows that any persecution he endured was viewed as a sacrifice in the service of their faith and a cause for mutual rejoicing. (</a:t>
            </a:r>
            <a:r>
              <a:rPr lang="en-US" sz="2400" b="1" dirty="0" smtClean="0">
                <a:effectLst>
                  <a:outerShdw blurRad="38100" dist="38100" dir="2700000" algn="tl">
                    <a:srgbClr val="000000">
                      <a:alpha val="43137"/>
                    </a:srgbClr>
                  </a:outerShdw>
                </a:effectLst>
                <a:latin typeface="Cambria" pitchFamily="18" charset="0"/>
              </a:rPr>
              <a:t>17-18</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400" cap="all"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Overview c</a:t>
              </a:r>
              <a:r>
                <a:rPr kumimoji="0" lang="en-US" sz="24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hapter two </a:t>
              </a:r>
              <a:endParaRPr kumimoji="0" lang="en-US" sz="24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pic>
        <p:nvPicPr>
          <p:cNvPr id="57346" name="Picture 2" descr="Philippians 2:18 Inspirational Images"/>
          <p:cNvPicPr>
            <a:picLocks noChangeAspect="1" noChangeArrowheads="1"/>
          </p:cNvPicPr>
          <p:nvPr/>
        </p:nvPicPr>
        <p:blipFill>
          <a:blip r:embed="rId2" cstate="print"/>
          <a:srcRect r="4000" b="4000"/>
          <a:stretch>
            <a:fillRect/>
          </a:stretch>
        </p:blipFill>
        <p:spPr bwMode="auto">
          <a:xfrm>
            <a:off x="685800" y="533400"/>
            <a:ext cx="7721600" cy="5791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diamond(out)">
                                      <p:cBhvr>
                                        <p:cTn id="7" dur="2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APPLICATION: </a:t>
            </a:r>
            <a:r>
              <a:rPr lang="en-US" sz="2400" b="1" dirty="0" smtClean="0">
                <a:latin typeface="Cambria" pitchFamily="18" charset="0"/>
              </a:rPr>
              <a:t> From Paul’s perspective on working out God’s inner work in the Christlike life, we recognize that we have one primary enemy who will keep us from walking in step with the Spirit’s work: </a:t>
            </a:r>
            <a:r>
              <a:rPr lang="en-US" sz="2400" b="1" dirty="0" smtClean="0">
                <a:effectLst>
                  <a:outerShdw blurRad="38100" dist="38100" dir="2700000" algn="tl">
                    <a:srgbClr val="000000">
                      <a:alpha val="43137"/>
                    </a:srgbClr>
                  </a:outerShdw>
                </a:effectLst>
                <a:latin typeface="Cambria" pitchFamily="18" charset="0"/>
              </a:rPr>
              <a:t>SELF</a:t>
            </a:r>
            <a:r>
              <a:rPr lang="en-US" sz="2400" b="1" dirty="0" smtClean="0">
                <a:latin typeface="Cambria" pitchFamily="18" charset="0"/>
              </a:rPr>
              <a:t>—that is, the sinful self-centeredness inherent in our fallen nature.  </a:t>
            </a:r>
            <a:endParaRPr lang="en-US" sz="2400" b="1" i="1" dirty="0" smtClean="0">
              <a:latin typeface="Cambria" pitchFamily="18" charset="0"/>
            </a:endParaRPr>
          </a:p>
          <a:p>
            <a:pPr indent="457200">
              <a:spcAft>
                <a:spcPts val="1200"/>
              </a:spcAft>
            </a:pPr>
            <a:r>
              <a:rPr lang="en-US" sz="2400" b="1" dirty="0" smtClean="0">
                <a:latin typeface="Cambria" pitchFamily="18" charset="0"/>
              </a:rPr>
              <a:t>As soon as we begin to make a little headway, </a:t>
            </a:r>
            <a:r>
              <a:rPr lang="en-US" sz="2400" b="1" dirty="0" smtClean="0">
                <a:effectLst>
                  <a:outerShdw blurRad="38100" dist="38100" dir="2700000" algn="tl">
                    <a:srgbClr val="000000">
                      <a:alpha val="43137"/>
                    </a:srgbClr>
                  </a:outerShdw>
                </a:effectLst>
                <a:latin typeface="Cambria" pitchFamily="18" charset="0"/>
              </a:rPr>
              <a:t>SELF</a:t>
            </a:r>
            <a:r>
              <a:rPr lang="en-US" sz="2400" b="1" dirty="0" smtClean="0">
                <a:latin typeface="Cambria" pitchFamily="18" charset="0"/>
              </a:rPr>
              <a:t> is there to tell us we’re pretty special and deserving of praise.  That’s when true selfless humility flies away and Spirit-empowered obedience comes crashing down.</a:t>
            </a:r>
          </a:p>
          <a:p>
            <a:pPr indent="457200">
              <a:spcAft>
                <a:spcPts val="1200"/>
              </a:spcAft>
            </a:pPr>
            <a:r>
              <a:rPr lang="en-US" sz="2400" b="1" dirty="0" smtClean="0">
                <a:latin typeface="Cambria" pitchFamily="18" charset="0"/>
              </a:rPr>
              <a:t>Even with Christ’s example and the Spirit’s power, living out our new inner life won’t be easy because of </a:t>
            </a:r>
            <a:r>
              <a:rPr lang="en-US" sz="2400" b="1" dirty="0" smtClean="0">
                <a:effectLst>
                  <a:outerShdw blurRad="38100" dist="38100" dir="2700000" algn="tl">
                    <a:srgbClr val="000000">
                      <a:alpha val="43137"/>
                    </a:srgbClr>
                  </a:outerShdw>
                </a:effectLst>
                <a:latin typeface="Cambria" pitchFamily="18" charset="0"/>
              </a:rPr>
              <a:t>SELF</a:t>
            </a:r>
            <a:r>
              <a:rPr lang="en-US" sz="2400" b="1" dirty="0" smtClean="0">
                <a:latin typeface="Cambria" pitchFamily="18" charset="0"/>
              </a:rPr>
              <a:t>.  Inside each of us is a rebellious nature that will do everything it can to upset our Christlikeness.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2:12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APPLICATION: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SELF</a:t>
            </a:r>
            <a:r>
              <a:rPr lang="en-US" sz="2400" b="1" dirty="0" smtClean="0">
                <a:latin typeface="Cambria" pitchFamily="18" charset="0"/>
              </a:rPr>
              <a:t> will dispute, pout, shout, and pull all sorts of shenanigans to convince us to leave God out of our lives and just trust in </a:t>
            </a:r>
            <a:r>
              <a:rPr lang="en-US" sz="2400" b="1" dirty="0" smtClean="0">
                <a:effectLst>
                  <a:outerShdw blurRad="38100" dist="38100" dir="2700000" algn="tl">
                    <a:srgbClr val="000000">
                      <a:alpha val="43137"/>
                    </a:srgbClr>
                  </a:outerShdw>
                </a:effectLst>
                <a:latin typeface="Cambria" pitchFamily="18" charset="0"/>
              </a:rPr>
              <a:t>SELF</a:t>
            </a:r>
            <a:r>
              <a:rPr lang="en-US" sz="2400" b="1" dirty="0" smtClean="0">
                <a:latin typeface="Cambria" pitchFamily="18" charset="0"/>
              </a:rPr>
              <a:t>.  Don’t let it!  Remember </a:t>
            </a:r>
            <a:r>
              <a:rPr lang="en-US" sz="2400" b="1" dirty="0" smtClean="0">
                <a:effectLst>
                  <a:outerShdw blurRad="38100" dist="38100" dir="2700000" algn="tl">
                    <a:srgbClr val="000000">
                      <a:alpha val="43137"/>
                    </a:srgbClr>
                  </a:outerShdw>
                </a:effectLst>
                <a:latin typeface="Cambria" pitchFamily="18" charset="0"/>
              </a:rPr>
              <a:t>Proverbs 16:18</a:t>
            </a:r>
            <a:r>
              <a:rPr lang="en-US" sz="2400" b="1" dirty="0" smtClean="0">
                <a:latin typeface="Cambria" pitchFamily="18" charset="0"/>
              </a:rPr>
              <a:t>: </a:t>
            </a:r>
            <a:r>
              <a:rPr lang="en-US" sz="2400" b="1" i="1" dirty="0" smtClean="0">
                <a:latin typeface="Cambria" pitchFamily="18" charset="0"/>
              </a:rPr>
              <a:t>“Pride goes before destruction, and a haughty spirit before stumbling.”  </a:t>
            </a:r>
            <a:r>
              <a:rPr lang="en-US" sz="2400" b="1" dirty="0" smtClean="0">
                <a:latin typeface="Cambria" pitchFamily="18" charset="0"/>
              </a:rPr>
              <a:t>Consider the following two inner workings by the power of the Holy Spirit</a:t>
            </a:r>
            <a:r>
              <a:rPr lang="en-US" sz="2400" b="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Control SELF’s urges to take the credit</a:t>
            </a:r>
            <a:r>
              <a:rPr lang="en-US" sz="2400" b="1" dirty="0" smtClean="0">
                <a:latin typeface="Cambria" pitchFamily="18" charset="0"/>
              </a:rPr>
              <a:t>.  Like Paul, make it your goal to exalt Christ, not </a:t>
            </a:r>
            <a:r>
              <a:rPr lang="en-US" sz="2400" b="1" dirty="0" smtClean="0">
                <a:effectLst>
                  <a:outerShdw blurRad="38100" dist="38100" dir="2700000" algn="tl">
                    <a:srgbClr val="000000">
                      <a:alpha val="43137"/>
                    </a:srgbClr>
                  </a:outerShdw>
                </a:effectLst>
                <a:latin typeface="Cambria" pitchFamily="18" charset="0"/>
              </a:rPr>
              <a:t>SELF</a:t>
            </a:r>
            <a:r>
              <a:rPr lang="en-US" sz="2400" b="1" dirty="0" smtClean="0">
                <a:latin typeface="Cambria" pitchFamily="18" charset="0"/>
              </a:rPr>
              <a:t>, in everything.  Granted, that won’t be easy, but through God’s power our hearts and minds can learn to live for Him more than for ourselves.  It won’t happen overnight.  It will require God mercifully and repeatedly picking you up after stumbling.  But eventually, with God’s enabling grace, </a:t>
            </a:r>
            <a:r>
              <a:rPr lang="en-US" sz="2400" b="1" dirty="0" smtClean="0">
                <a:effectLst>
                  <a:outerShdw blurRad="38100" dist="38100" dir="2700000" algn="tl">
                    <a:srgbClr val="000000">
                      <a:alpha val="43137"/>
                    </a:srgbClr>
                  </a:outerShdw>
                </a:effectLst>
                <a:latin typeface="Cambria" pitchFamily="18" charset="0"/>
              </a:rPr>
              <a:t>SELF</a:t>
            </a:r>
            <a:r>
              <a:rPr lang="en-US" sz="2400" b="1" dirty="0" smtClean="0">
                <a:latin typeface="Cambria" pitchFamily="18" charset="0"/>
              </a:rPr>
              <a:t> can be weakened and begin to lose more battles than it use to win.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2:12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000" b="1" dirty="0" smtClean="0">
                <a:solidFill>
                  <a:prstClr val="black"/>
                </a:solidFill>
                <a:effectLst>
                  <a:outerShdw blurRad="38100" dist="38100" dir="2700000" algn="tl">
                    <a:srgbClr val="000000">
                      <a:alpha val="43137"/>
                    </a:srgbClr>
                  </a:outerShdw>
                </a:effectLst>
                <a:latin typeface="Cambria" pitchFamily="18" charset="0"/>
              </a:rPr>
              <a:t>APPLICATION: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Conquer SELF’s tendency to take charge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SELF</a:t>
            </a:r>
            <a:r>
              <a:rPr lang="en-US" sz="2400" b="1" dirty="0" smtClean="0">
                <a:latin typeface="Cambria" pitchFamily="18" charset="0"/>
              </a:rPr>
              <a:t> doesn’t like to sit in the backseat or take the passenger side.  </a:t>
            </a:r>
            <a:r>
              <a:rPr lang="en-US" sz="2400" b="1" dirty="0" smtClean="0">
                <a:effectLst>
                  <a:outerShdw blurRad="38100" dist="38100" dir="2700000" algn="tl">
                    <a:srgbClr val="000000">
                      <a:alpha val="43137"/>
                    </a:srgbClr>
                  </a:outerShdw>
                </a:effectLst>
                <a:latin typeface="Cambria" pitchFamily="18" charset="0"/>
              </a:rPr>
              <a:t>SELF</a:t>
            </a:r>
            <a:r>
              <a:rPr lang="en-US" sz="2400" b="1" dirty="0" smtClean="0">
                <a:latin typeface="Cambria" pitchFamily="18" charset="0"/>
              </a:rPr>
              <a:t> wants complete control.  Don’t give in.  It is a winnable conflict.  But expect a life-long battle, because </a:t>
            </a:r>
            <a:r>
              <a:rPr lang="en-US" sz="2400" b="1" dirty="0" smtClean="0">
                <a:effectLst>
                  <a:outerShdw blurRad="38100" dist="38100" dir="2700000" algn="tl">
                    <a:srgbClr val="000000">
                      <a:alpha val="43137"/>
                    </a:srgbClr>
                  </a:outerShdw>
                </a:effectLst>
                <a:latin typeface="Cambria" pitchFamily="18" charset="0"/>
              </a:rPr>
              <a:t>SELF</a:t>
            </a:r>
            <a:r>
              <a:rPr lang="en-US" sz="2400" b="1" dirty="0" smtClean="0">
                <a:latin typeface="Cambria" pitchFamily="18" charset="0"/>
              </a:rPr>
              <a:t> will never surrender, never negotiate, and never give in until we die or Christ returns and transforms our sinful </a:t>
            </a:r>
            <a:r>
              <a:rPr lang="en-US" sz="2400" b="1" dirty="0" smtClean="0">
                <a:effectLst>
                  <a:outerShdw blurRad="38100" dist="38100" dir="2700000" algn="tl">
                    <a:srgbClr val="000000">
                      <a:alpha val="43137"/>
                    </a:srgbClr>
                  </a:outerShdw>
                </a:effectLst>
                <a:latin typeface="Cambria" pitchFamily="18" charset="0"/>
              </a:rPr>
              <a:t>SELF</a:t>
            </a:r>
            <a:r>
              <a:rPr lang="en-US" sz="2400" b="1" dirty="0" smtClean="0">
                <a:latin typeface="Cambria" pitchFamily="18" charset="0"/>
              </a:rPr>
              <a:t> into conformity with His glory</a:t>
            </a:r>
          </a:p>
          <a:p>
            <a:pPr indent="457200">
              <a:spcAft>
                <a:spcPts val="1200"/>
              </a:spcAft>
            </a:pPr>
            <a:r>
              <a:rPr lang="en-US" sz="2400" b="1" dirty="0" smtClean="0">
                <a:latin typeface="Cambria" pitchFamily="18" charset="0"/>
              </a:rPr>
              <a:t>If we depend on our own fallen nature, we’ll never work out God’s inner work in our lives.  Rather, we must lean on Christ to work in us by the power of the Spirit.  If we do, He’ll help us maintain a Christlike walk, not in constant panic, but with inexplicable joy.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2:12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752600" y="1447800"/>
            <a:ext cx="5831958" cy="4343400"/>
          </a:xfrm>
          <a:prstGeom prst="rect">
            <a:avLst/>
          </a:prstGeom>
          <a:ln>
            <a:noFill/>
          </a:ln>
          <a:effectLst>
            <a:outerShdw blurRad="190500" algn="tl" rotWithShape="0">
              <a:srgbClr val="000000">
                <a:alpha val="70000"/>
              </a:srgbClr>
            </a:outerShdw>
          </a:effectLst>
        </p:spPr>
      </p:pic>
      <p:pic>
        <p:nvPicPr>
          <p:cNvPr id="5" name="Picture 4" descr="Photo of Jesus2.jpg"/>
          <p:cNvPicPr>
            <a:picLocks noChangeAspect="1"/>
          </p:cNvPicPr>
          <p:nvPr/>
        </p:nvPicPr>
        <p:blipFill>
          <a:blip r:embed="rId3" cstate="print"/>
          <a:srcRect b="7337"/>
          <a:stretch>
            <a:fillRect/>
          </a:stretch>
        </p:blipFill>
        <p:spPr>
          <a:xfrm>
            <a:off x="1752600" y="152400"/>
            <a:ext cx="5867400" cy="652659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16 November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Philippians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6657"/>
            <a:ext cx="8534400" cy="3046988"/>
          </a:xfrm>
          <a:prstGeom prst="rect">
            <a:avLst/>
          </a:prstGeom>
          <a:noFill/>
        </p:spPr>
        <p:txBody>
          <a:bodyPr wrap="square" lIns="274320" tIns="182880" rIns="274320" bIns="182880" rtlCol="0" anchor="ctr" anchorCtr="0">
            <a:spAutoFit/>
          </a:bodyPr>
          <a:lstStyle/>
          <a:p>
            <a:pPr>
              <a:spcAft>
                <a:spcPts val="1200"/>
              </a:spcAft>
            </a:pPr>
            <a:r>
              <a:rPr lang="en-US" sz="3000" b="1" dirty="0" smtClean="0">
                <a:solidFill>
                  <a:srgbClr val="C00000"/>
                </a:solidFill>
                <a:latin typeface="Britannic Bold" pitchFamily="34" charset="0"/>
              </a:rPr>
              <a:t>Before next class, read the below verses in the NKJV and in one other versions of the Bible, i.e., NIV, NRSV, KJV, CEV, etc … </a:t>
            </a:r>
          </a:p>
          <a:p>
            <a:pPr algn="ctr">
              <a:spcAft>
                <a:spcPts val="12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2:19 – 30</a:t>
            </a:r>
          </a:p>
          <a:p>
            <a:pPr algn="ctr">
              <a:spcAft>
                <a:spcPts val="12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“A Son and A Brother”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6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6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6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then writes of his plans pertaining to Timothy and Epaphroditus.  Paul reminds the Philippians of the relationship of these two men have with him: “a son and a brother.”  He will send Timothy shortly, that he might learn of their condition (</a:t>
            </a:r>
            <a:r>
              <a:rPr lang="en-US" sz="2400" b="1" dirty="0" smtClean="0">
                <a:effectLst>
                  <a:outerShdw blurRad="38100" dist="38100" dir="2700000" algn="tl">
                    <a:srgbClr val="000000">
                      <a:alpha val="43137"/>
                    </a:srgbClr>
                  </a:outerShdw>
                </a:effectLst>
                <a:latin typeface="Cambria" pitchFamily="18" charset="0"/>
              </a:rPr>
              <a:t>19-24</a:t>
            </a:r>
            <a:r>
              <a:rPr lang="en-US" sz="2400" b="1" dirty="0" smtClean="0">
                <a:latin typeface="Cambria" pitchFamily="18" charset="0"/>
              </a:rPr>
              <a:t>).  </a:t>
            </a:r>
          </a:p>
          <a:p>
            <a:pPr indent="457200">
              <a:spcAft>
                <a:spcPts val="1200"/>
              </a:spcAft>
            </a:pPr>
            <a:r>
              <a:rPr lang="en-US" sz="2400" b="1" dirty="0" smtClean="0">
                <a:latin typeface="Cambria" pitchFamily="18" charset="0"/>
              </a:rPr>
              <a:t>But Epaphroditus is coming at once in order to set their hearts at ease about Epaphroditus’ brush with death due to his recent illness (</a:t>
            </a:r>
            <a:r>
              <a:rPr lang="en-US" sz="2400" b="1" dirty="0" smtClean="0">
                <a:effectLst>
                  <a:outerShdw blurRad="38100" dist="38100" dir="2700000" algn="tl">
                    <a:srgbClr val="000000">
                      <a:alpha val="43137"/>
                    </a:srgbClr>
                  </a:outerShdw>
                </a:effectLst>
                <a:latin typeface="Cambria" pitchFamily="18" charset="0"/>
              </a:rPr>
              <a:t>25-30</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400" cap="all"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overview c</a:t>
              </a:r>
              <a:r>
                <a:rPr kumimoji="0" lang="en-US" sz="24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hapter two</a:t>
              </a:r>
              <a:endParaRPr kumimoji="0" lang="en-US" sz="24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0000">
            <a:alpha val="80000"/>
          </a:srgbClr>
        </a:solidFill>
        <a:effectLst/>
      </p:bgPr>
    </p:bg>
    <p:spTree>
      <p:nvGrpSpPr>
        <p:cNvPr id="1" name=""/>
        <p:cNvGrpSpPr/>
        <p:nvPr/>
      </p:nvGrpSpPr>
      <p:grpSpPr>
        <a:xfrm>
          <a:off x="0" y="0"/>
          <a:ext cx="0" cy="0"/>
          <a:chOff x="0" y="0"/>
          <a:chExt cx="0" cy="0"/>
        </a:xfrm>
      </p:grpSpPr>
      <p:pic>
        <p:nvPicPr>
          <p:cNvPr id="3" name="Picture 2" descr="Philippians Title3.jpg"/>
          <p:cNvPicPr>
            <a:picLocks noChangeAspect="1"/>
          </p:cNvPicPr>
          <p:nvPr/>
        </p:nvPicPr>
        <p:blipFill>
          <a:blip r:embed="rId2" cstate="print"/>
          <a:srcRect l="11296" t="7463" r="4460" b="10448"/>
          <a:stretch>
            <a:fillRect/>
          </a:stretch>
        </p:blipFill>
        <p:spPr>
          <a:xfrm>
            <a:off x="381000" y="990600"/>
            <a:ext cx="8348749" cy="4572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descr="Introd - Letter Slide.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616858" y="3185850"/>
            <a:ext cx="5862654" cy="430887"/>
          </a:xfrm>
          <a:prstGeom prst="rect">
            <a:avLst/>
          </a:prstGeom>
          <a:noFill/>
        </p:spPr>
        <p:txBody>
          <a:bodyPr wrap="square" rtlCol="0">
            <a:spAutoFit/>
          </a:bodyPr>
          <a:lstStyle/>
          <a:p>
            <a:pPr algn="ctr"/>
            <a:r>
              <a:rPr lang="en-US" sz="2200" dirty="0" smtClean="0">
                <a:effectLst>
                  <a:outerShdw blurRad="38100" dist="38100" dir="2700000" algn="tl">
                    <a:srgbClr val="000000">
                      <a:alpha val="43137"/>
                    </a:srgbClr>
                  </a:outerShdw>
                </a:effectLst>
                <a:latin typeface="Cambria" pitchFamily="18" charset="0"/>
              </a:rPr>
              <a:t>“Working Out God’s Inner Work”</a:t>
            </a:r>
            <a:endParaRPr lang="en-US" sz="22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Examples are wonderful things.  People who have gone before us and have lived admirable and exemplary lives are so valuable because they can show us how we ought to live.  We can study the lives of great women and men throughout history who have lived inspirational and motivational lives and have set the stage for us to do the same. </a:t>
            </a:r>
            <a:r>
              <a:rPr lang="en-US" sz="2400" b="1" i="1" dirty="0" smtClean="0">
                <a:latin typeface="Cambria" pitchFamily="18" charset="0"/>
              </a:rPr>
              <a:t> </a:t>
            </a:r>
          </a:p>
          <a:p>
            <a:pPr indent="457200">
              <a:spcAft>
                <a:spcPts val="1200"/>
              </a:spcAft>
            </a:pPr>
            <a:r>
              <a:rPr lang="en-US" sz="2400" b="1" dirty="0" smtClean="0">
                <a:latin typeface="Cambria" pitchFamily="18" charset="0"/>
              </a:rPr>
              <a:t>While we have many examples of good and godly people to imitate, ultimately, we look to the radical obedience exemplified in Christ’s </a:t>
            </a:r>
            <a:r>
              <a:rPr lang="en-US" sz="2400" b="1" i="1" dirty="0" smtClean="0">
                <a:effectLst>
                  <a:outerShdw blurRad="38100" dist="38100" dir="2700000" algn="tl">
                    <a:srgbClr val="000000">
                      <a:alpha val="43137"/>
                    </a:srgbClr>
                  </a:outerShdw>
                </a:effectLst>
                <a:latin typeface="Cambria" pitchFamily="18" charset="0"/>
              </a:rPr>
              <a:t>selfless</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humility</a:t>
            </a:r>
            <a:r>
              <a:rPr lang="en-US" sz="2400" b="1" dirty="0" smtClean="0">
                <a:latin typeface="Cambria" pitchFamily="18" charset="0"/>
              </a:rPr>
              <a:t>, as described in </a:t>
            </a:r>
            <a:r>
              <a:rPr lang="en-US" sz="2400" b="1" dirty="0" smtClean="0">
                <a:effectLst>
                  <a:outerShdw blurRad="38100" dist="38100" dir="2700000" algn="tl">
                    <a:srgbClr val="000000">
                      <a:alpha val="43137"/>
                    </a:srgbClr>
                  </a:outerShdw>
                </a:effectLst>
                <a:latin typeface="Cambria" pitchFamily="18" charset="0"/>
              </a:rPr>
              <a:t>Philippians 2:6-11</a:t>
            </a:r>
            <a:r>
              <a:rPr lang="en-US" sz="2400" b="1" dirty="0" smtClean="0">
                <a:latin typeface="Cambria" pitchFamily="18" charset="0"/>
              </a:rPr>
              <a:t>.  He left the glories of heaven to take on inglorious humanity and live amid suffering, sin, and death.  He veiled the brilliance of His divine attributes and willingly accepted the limitations of human life.</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2:12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He relinquished angelic adoration and praise to become a victim of torture, and ultimately, of an excruciating death on a cross.  And He carried out all of this in perfect obedience.  Not one flaw.  Not one inconsistency.  Not one impatient word.  Not one misstep or stray thought contrary to the Father’s will. </a:t>
            </a:r>
            <a:r>
              <a:rPr lang="en-US" sz="2400" b="1" i="1" dirty="0" smtClean="0">
                <a:latin typeface="Cambria" pitchFamily="18" charset="0"/>
              </a:rPr>
              <a:t> </a:t>
            </a:r>
          </a:p>
          <a:p>
            <a:pPr indent="457200">
              <a:spcAft>
                <a:spcPts val="1200"/>
              </a:spcAft>
            </a:pPr>
            <a:r>
              <a:rPr lang="en-US" sz="2400" b="1" dirty="0" smtClean="0">
                <a:latin typeface="Cambria" pitchFamily="18" charset="0"/>
              </a:rPr>
              <a:t>Mark Twain once wrote, </a:t>
            </a:r>
            <a:r>
              <a:rPr lang="en-US" sz="2400" b="1" i="1" dirty="0" smtClean="0">
                <a:latin typeface="Cambria" pitchFamily="18" charset="0"/>
              </a:rPr>
              <a:t>“Few things are harder to put up with than the annoyance of a good example.”</a:t>
            </a:r>
            <a:r>
              <a:rPr lang="en-US" sz="2400" b="1" dirty="0" smtClean="0">
                <a:latin typeface="Cambria" pitchFamily="18" charset="0"/>
              </a:rPr>
              <a:t>  What about an impossible example”  I’m not a God-man.  Neither are you.  Only Jesus, the incarnate Son of God, could embody this kind of supernatural humility and miraculous obedience.  How in the world are we expected to follow Paul’s exhortation: </a:t>
            </a:r>
            <a:r>
              <a:rPr lang="en-US" sz="2400" b="1" i="1" dirty="0" smtClean="0">
                <a:latin typeface="Cambria" pitchFamily="18" charset="0"/>
              </a:rPr>
              <a:t>“Have this attitude in yourselves which was also in Christ Jesus”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2:5</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2:12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can barely follow the good examples of fallen sinners like us!  Some folks halfheartedly try to follow Christ’s example by faking it in an effort to please others or earn recognition.  Like a pop star lip-syncing lyrics on stage while adoring fans look on in ecstasy, some Christ followers put on an outward show when everybody’s watching.  Then they wipe off the made-up virtues back in their dressing rooms where nobody can see.  They focus on image rather than substance, doing rather than being. </a:t>
            </a:r>
            <a:r>
              <a:rPr lang="en-US" sz="2400" b="1" i="1" dirty="0" smtClean="0">
                <a:latin typeface="Cambria" pitchFamily="18" charset="0"/>
              </a:rPr>
              <a:t> </a:t>
            </a:r>
          </a:p>
          <a:p>
            <a:pPr indent="457200">
              <a:spcAft>
                <a:spcPts val="1200"/>
              </a:spcAft>
            </a:pPr>
            <a:r>
              <a:rPr lang="en-US" sz="2400" b="1" dirty="0" smtClean="0">
                <a:latin typeface="Cambria" pitchFamily="18" charset="0"/>
              </a:rPr>
              <a:t>Some attempt to live obediently because they think God is some kind of cosmic vending machine that you can pay with good deeds and receive what you want in return.  They follow Christ, fully expecting to experience blessing here and now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2:12 – 18</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39047</TotalTime>
  <Words>3059</Words>
  <Application>Microsoft Office PowerPoint</Application>
  <PresentationFormat>On-screen Show (4:3)</PresentationFormat>
  <Paragraphs>89</Paragraphs>
  <Slides>35</Slides>
  <Notes>3</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7163</cp:revision>
  <dcterms:created xsi:type="dcterms:W3CDTF">2016-10-08T19:35:00Z</dcterms:created>
  <dcterms:modified xsi:type="dcterms:W3CDTF">2022-11-09T02:01:34Z</dcterms:modified>
</cp:coreProperties>
</file>